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</p:sldMasterIdLst>
  <p:handoutMasterIdLst>
    <p:handoutMasterId r:id="rId61"/>
  </p:handoutMasterIdLst>
  <p:sldIdLst>
    <p:sldId id="307" r:id="rId2"/>
    <p:sldId id="284" r:id="rId3"/>
    <p:sldId id="257" r:id="rId4"/>
    <p:sldId id="258" r:id="rId5"/>
    <p:sldId id="259" r:id="rId6"/>
    <p:sldId id="260" r:id="rId7"/>
    <p:sldId id="261" r:id="rId8"/>
    <p:sldId id="288" r:id="rId9"/>
    <p:sldId id="262" r:id="rId10"/>
    <p:sldId id="263" r:id="rId11"/>
    <p:sldId id="264" r:id="rId12"/>
    <p:sldId id="265" r:id="rId13"/>
    <p:sldId id="266" r:id="rId14"/>
    <p:sldId id="308" r:id="rId15"/>
    <p:sldId id="309" r:id="rId16"/>
    <p:sldId id="310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311" r:id="rId34"/>
    <p:sldId id="312" r:id="rId35"/>
    <p:sldId id="313" r:id="rId36"/>
    <p:sldId id="283" r:id="rId37"/>
    <p:sldId id="306" r:id="rId38"/>
    <p:sldId id="316" r:id="rId39"/>
    <p:sldId id="286" r:id="rId40"/>
    <p:sldId id="289" r:id="rId41"/>
    <p:sldId id="285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14" r:id="rId53"/>
    <p:sldId id="300" r:id="rId54"/>
    <p:sldId id="301" r:id="rId55"/>
    <p:sldId id="302" r:id="rId56"/>
    <p:sldId id="303" r:id="rId57"/>
    <p:sldId id="304" r:id="rId58"/>
    <p:sldId id="305" r:id="rId59"/>
    <p:sldId id="315" r:id="rId6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AE8F1-57B8-4083-9EBE-3E4025938667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07502-40CD-4635-B360-38ACD6E08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272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6B47-00CC-4B17-AB51-982292BABBB0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0EDEE48-3C37-4A8D-AE5D-1DB64576D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193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6B47-00CC-4B17-AB51-982292BABBB0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0EDEE48-3C37-4A8D-AE5D-1DB64576D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90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6B47-00CC-4B17-AB51-982292BABBB0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0EDEE48-3C37-4A8D-AE5D-1DB64576DF7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4201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6B47-00CC-4B17-AB51-982292BABBB0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EDEE48-3C37-4A8D-AE5D-1DB64576D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905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6B47-00CC-4B17-AB51-982292BABBB0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EDEE48-3C37-4A8D-AE5D-1DB64576DF7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7986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6B47-00CC-4B17-AB51-982292BABBB0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EDEE48-3C37-4A8D-AE5D-1DB64576D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634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6B47-00CC-4B17-AB51-982292BABBB0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EE48-3C37-4A8D-AE5D-1DB64576D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022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6B47-00CC-4B17-AB51-982292BABBB0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EE48-3C37-4A8D-AE5D-1DB64576D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727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6B47-00CC-4B17-AB51-982292BABBB0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EE48-3C37-4A8D-AE5D-1DB64576D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66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6B47-00CC-4B17-AB51-982292BABBB0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0EDEE48-3C37-4A8D-AE5D-1DB64576D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318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6B47-00CC-4B17-AB51-982292BABBB0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0EDEE48-3C37-4A8D-AE5D-1DB64576D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50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6B47-00CC-4B17-AB51-982292BABBB0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0EDEE48-3C37-4A8D-AE5D-1DB64576D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61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6B47-00CC-4B17-AB51-982292BABBB0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EE48-3C37-4A8D-AE5D-1DB64576D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737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6B47-00CC-4B17-AB51-982292BABBB0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EE48-3C37-4A8D-AE5D-1DB64576D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36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6B47-00CC-4B17-AB51-982292BABBB0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DEE48-3C37-4A8D-AE5D-1DB64576D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047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6B47-00CC-4B17-AB51-982292BABBB0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EDEE48-3C37-4A8D-AE5D-1DB64576D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104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A6B47-00CC-4B17-AB51-982292BABBB0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0EDEE48-3C37-4A8D-AE5D-1DB64576D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10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nvCaMIzlBU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животных к </a:t>
            </a:r>
            <a:r>
              <a:rPr lang="ru-RU" dirty="0" err="1" smtClean="0"/>
              <a:t>осеме</a:t>
            </a:r>
            <a:r>
              <a:rPr lang="ru-RU" dirty="0" smtClean="0"/>
              <a:t>…….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12" y="1476613"/>
            <a:ext cx="6773958" cy="5176433"/>
          </a:xfrm>
        </p:spPr>
      </p:pic>
    </p:spTree>
    <p:extLst>
      <p:ext uri="{BB962C8B-B14F-4D97-AF65-F5344CB8AC3E}">
        <p14:creationId xmlns:p14="http://schemas.microsoft.com/office/powerpoint/2010/main" val="2371587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999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Позднее осеменение телок приводит к: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624084"/>
            <a:ext cx="8915400" cy="428713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Comic Sans MS" panose="030F0702030302020204" pitchFamily="66" charset="0"/>
              </a:rPr>
              <a:t>Сложности с последующим оплодотворением</a:t>
            </a:r>
          </a:p>
          <a:p>
            <a:r>
              <a:rPr lang="ru-RU" sz="2800" dirty="0" smtClean="0">
                <a:latin typeface="Comic Sans MS" panose="030F0702030302020204" pitchFamily="66" charset="0"/>
              </a:rPr>
              <a:t>Возрастает затрата на выращивание</a:t>
            </a:r>
          </a:p>
          <a:p>
            <a:r>
              <a:rPr lang="ru-RU" sz="2800" dirty="0" smtClean="0">
                <a:latin typeface="Comic Sans MS" panose="030F0702030302020204" pitchFamily="66" charset="0"/>
              </a:rPr>
              <a:t>Экономическая неэффективность </a:t>
            </a:r>
            <a:endParaRPr lang="ru-RU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02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78701"/>
            <a:ext cx="8911687" cy="82255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Увеличение процента оплодотворения 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501254"/>
            <a:ext cx="8915400" cy="440996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Comic Sans MS" panose="030F0702030302020204" pitchFamily="66" charset="0"/>
              </a:rPr>
              <a:t>Нужно учитывать два самых главных фактора </a:t>
            </a:r>
          </a:p>
          <a:p>
            <a:endParaRPr lang="ru-RU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1. содержание животных</a:t>
            </a:r>
            <a:br>
              <a:rPr lang="ru-RU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2. кормление животных</a:t>
            </a:r>
          </a:p>
        </p:txBody>
      </p:sp>
    </p:spTree>
    <p:extLst>
      <p:ext uri="{BB962C8B-B14F-4D97-AF65-F5344CB8AC3E}">
        <p14:creationId xmlns:p14="http://schemas.microsoft.com/office/powerpoint/2010/main" val="184157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Содержание животных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Comic Sans MS" panose="030F0702030302020204" pitchFamily="66" charset="0"/>
              </a:rPr>
              <a:t>Животные должны содержаться по половозрастным группам. Коровы с коровами, телки с телками. Это упрощает подбор быков при естественной случке. Уменьшает конкуренцию. Позволяет организовать правильное кормление.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Животных на момент естественной случки лучше содержать на небольших пастбищах и не большими группами до 200 голов.</a:t>
            </a:r>
            <a:endParaRPr lang="ru-R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69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307" y="1456624"/>
            <a:ext cx="8911687" cy="23569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Содержание животных 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18941" y="1108806"/>
            <a:ext cx="6707876" cy="5063469"/>
          </a:xfrm>
        </p:spPr>
      </p:pic>
    </p:spTree>
    <p:extLst>
      <p:ext uri="{BB962C8B-B14F-4D97-AF65-F5344CB8AC3E}">
        <p14:creationId xmlns:p14="http://schemas.microsoft.com/office/powerpoint/2010/main" val="200165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495" y="1023582"/>
            <a:ext cx="7710985" cy="5472751"/>
          </a:xfrm>
        </p:spPr>
      </p:pic>
    </p:spTree>
    <p:extLst>
      <p:ext uri="{BB962C8B-B14F-4D97-AF65-F5344CB8AC3E}">
        <p14:creationId xmlns:p14="http://schemas.microsoft.com/office/powerpoint/2010/main" val="1677618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1324901"/>
            <a:ext cx="7943147" cy="5033970"/>
          </a:xfrm>
        </p:spPr>
      </p:pic>
    </p:spTree>
    <p:extLst>
      <p:ext uri="{BB962C8B-B14F-4D97-AF65-F5344CB8AC3E}">
        <p14:creationId xmlns:p14="http://schemas.microsoft.com/office/powerpoint/2010/main" val="1457544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257" y="1187355"/>
            <a:ext cx="8420668" cy="5227093"/>
          </a:xfrm>
        </p:spPr>
      </p:pic>
    </p:spTree>
    <p:extLst>
      <p:ext uri="{BB962C8B-B14F-4D97-AF65-F5344CB8AC3E}">
        <p14:creationId xmlns:p14="http://schemas.microsoft.com/office/powerpoint/2010/main" val="679737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90791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Кормление животных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514901"/>
            <a:ext cx="8915400" cy="4396321"/>
          </a:xfrm>
        </p:spPr>
        <p:txBody>
          <a:bodyPr/>
          <a:lstStyle/>
          <a:p>
            <a:r>
              <a:rPr lang="ru-RU" sz="2400" dirty="0" smtClean="0">
                <a:latin typeface="Comic Sans MS" panose="030F0702030302020204" pitchFamily="66" charset="0"/>
              </a:rPr>
              <a:t>Кормление коров и телок должно быть правильным и полноценным ВО ВСЕ ПЕРИОДЫ 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особое внимание нужно обратить на обеспечение рационов макро- и микроэлементами 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Животных не в коем случае нельзя перекармливать во избежание ожирения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74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3173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Кормление животных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439" y="1350963"/>
            <a:ext cx="7662109" cy="5172667"/>
          </a:xfrm>
        </p:spPr>
      </p:pic>
    </p:spTree>
    <p:extLst>
      <p:ext uri="{BB962C8B-B14F-4D97-AF65-F5344CB8AC3E}">
        <p14:creationId xmlns:p14="http://schemas.microsoft.com/office/powerpoint/2010/main" val="69180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Кормление животных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269" y="1377949"/>
            <a:ext cx="7519003" cy="4981907"/>
          </a:xfrm>
        </p:spPr>
      </p:pic>
    </p:spTree>
    <p:extLst>
      <p:ext uri="{BB962C8B-B14F-4D97-AF65-F5344CB8AC3E}">
        <p14:creationId xmlns:p14="http://schemas.microsoft.com/office/powerpoint/2010/main" val="356140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!!!</a:t>
            </a:r>
            <a:endParaRPr lang="ru-RU" sz="8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err="1">
                <a:latin typeface="Comic Sans MS" panose="030F0702030302020204" pitchFamily="66" charset="0"/>
              </a:rPr>
              <a:t>Здоро́вье</a:t>
            </a:r>
            <a:r>
              <a:rPr lang="ru-RU" sz="2400" dirty="0">
                <a:latin typeface="Comic Sans MS" panose="030F0702030302020204" pitchFamily="66" charset="0"/>
              </a:rPr>
              <a:t> — состояние любого живого организма, при котором он в целом и все его органы способны полностью выполнять свои функции; отсутствие </a:t>
            </a:r>
            <a:r>
              <a:rPr lang="ru-RU" sz="2400" dirty="0" smtClean="0">
                <a:latin typeface="Comic Sans MS" panose="030F0702030302020204" pitchFamily="66" charset="0"/>
              </a:rPr>
              <a:t>недуга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smtClean="0">
                <a:latin typeface="Comic Sans MS" panose="030F0702030302020204" pitchFamily="66" charset="0"/>
              </a:rPr>
              <a:t>и болезни.</a:t>
            </a:r>
          </a:p>
          <a:p>
            <a:r>
              <a:rPr lang="ru-RU" sz="2400" dirty="0">
                <a:latin typeface="Comic Sans MS" panose="030F0702030302020204" pitchFamily="66" charset="0"/>
              </a:rPr>
              <a:t>здоровье является состоянием полного физического, душевного и социального благополучия, а не только отсутствием болезней и физических дефектов </a:t>
            </a:r>
            <a:endParaRPr lang="ru-R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08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Количество быков для естественной случки 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Comic Sans MS" panose="030F0702030302020204" pitchFamily="66" charset="0"/>
              </a:rPr>
              <a:t>Быки в возрасте до 1,5 лет – не более 20 ТЕЛОК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Быки в возрасте 1,5 – 2,5 года – не более 25 голов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Быки от 2,5 и старше лет – не более 30 голов КОРОВ</a:t>
            </a:r>
            <a:endParaRPr lang="ru-R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46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Факторы влияющие на снижение процента оплодотворения. Яловость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Comic Sans MS" panose="030F0702030302020204" pitchFamily="66" charset="0"/>
              </a:rPr>
              <a:t>Не полноценное и не правильное кормление кормление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Недостаток минеральных веществ 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Недостаток  витаминов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Недостаточная активность желез внутренней секреции, особенно яичников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Заболевания половых органов</a:t>
            </a:r>
          </a:p>
          <a:p>
            <a:r>
              <a:rPr lang="ru-RU" sz="2000" dirty="0" err="1" smtClean="0">
                <a:latin typeface="Comic Sans MS" panose="030F0702030302020204" pitchFamily="66" charset="0"/>
              </a:rPr>
              <a:t>Фримартизм</a:t>
            </a:r>
            <a:r>
              <a:rPr lang="ru-RU" sz="2000" dirty="0" smtClean="0">
                <a:latin typeface="Comic Sans MS" panose="030F0702030302020204" pitchFamily="66" charset="0"/>
              </a:rPr>
              <a:t> и другие аномалии половых органов 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Иммунные факторы </a:t>
            </a:r>
            <a:endParaRPr lang="ru-RU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30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55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589212" y="968991"/>
            <a:ext cx="8915400" cy="4942231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Скармливание большого количества концентрированных кормов по сравнению с грубыми и сочными </a:t>
            </a:r>
            <a:endParaRPr lang="ru-RU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99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90791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Энергия 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514901"/>
            <a:ext cx="8915400" cy="5049672"/>
          </a:xfrm>
        </p:spPr>
        <p:txBody>
          <a:bodyPr>
            <a:noAutofit/>
          </a:bodyPr>
          <a:lstStyle/>
          <a:p>
            <a:r>
              <a:rPr lang="ru-RU" sz="2000" dirty="0">
                <a:latin typeface="Comic Sans MS" panose="030F0702030302020204" pitchFamily="66" charset="0"/>
              </a:rPr>
              <a:t>При недокорме наблюдается различная степень истощения, уменьшение мясной и молочной продуктивности, замедление или прекращение роста молодняка, </a:t>
            </a:r>
            <a:r>
              <a:rPr lang="ru-RU" sz="2000" b="1" dirty="0">
                <a:latin typeface="Comic Sans MS" panose="030F0702030302020204" pitchFamily="66" charset="0"/>
              </a:rPr>
              <a:t>задержка его полового созревания. </a:t>
            </a:r>
            <a:r>
              <a:rPr lang="ru-RU" sz="2000" dirty="0">
                <a:latin typeface="Comic Sans MS" panose="030F0702030302020204" pitchFamily="66" charset="0"/>
              </a:rPr>
              <a:t>Увеличиваются затраты корма на образование продукции. </a:t>
            </a:r>
            <a:r>
              <a:rPr lang="ru-RU" sz="2000" b="1" dirty="0">
                <a:latin typeface="Comic Sans MS" panose="030F0702030302020204" pitchFamily="66" charset="0"/>
              </a:rPr>
              <a:t>Снижается устойчивость животных против возбудителей инфекционных и инвазионных заболеваний, а у коров — </a:t>
            </a:r>
            <a:r>
              <a:rPr lang="ru-RU" sz="2000" b="1" dirty="0" err="1">
                <a:latin typeface="Comic Sans MS" panose="030F0702030302020204" pitchFamily="66" charset="0"/>
              </a:rPr>
              <a:t>оплодотворяемость</a:t>
            </a:r>
            <a:r>
              <a:rPr lang="ru-RU" sz="2000" b="1" dirty="0">
                <a:latin typeface="Comic Sans MS" panose="030F0702030302020204" pitchFamily="66" charset="0"/>
              </a:rPr>
              <a:t> и плодовитость вследствие ослабления или прекращения овуляции. </a:t>
            </a:r>
            <a:r>
              <a:rPr lang="ru-RU" sz="2000" dirty="0">
                <a:latin typeface="Comic Sans MS" panose="030F0702030302020204" pitchFamily="66" charset="0"/>
              </a:rPr>
              <a:t>Увеличивается повторность осеменений. </a:t>
            </a:r>
            <a:endParaRPr lang="ru-RU" sz="2000" dirty="0" smtClean="0">
              <a:latin typeface="Comic Sans MS" panose="030F0702030302020204" pitchFamily="66" charset="0"/>
            </a:endParaRPr>
          </a:p>
          <a:p>
            <a:r>
              <a:rPr lang="ru-RU" sz="2000" dirty="0" smtClean="0">
                <a:latin typeface="Comic Sans MS" panose="030F0702030302020204" pitchFamily="66" charset="0"/>
              </a:rPr>
              <a:t>Избыток </a:t>
            </a:r>
            <a:r>
              <a:rPr lang="ru-RU" sz="2000" dirty="0">
                <a:latin typeface="Comic Sans MS" panose="030F0702030302020204" pitchFamily="66" charset="0"/>
              </a:rPr>
              <a:t>энергии (перекорм племенных животных) приводит к ожирению, гипофункции щитовидной железы. Возможны </a:t>
            </a:r>
            <a:r>
              <a:rPr lang="ru-RU" sz="2000" b="1" dirty="0">
                <a:latin typeface="Comic Sans MS" panose="030F0702030302020204" pitchFamily="66" charset="0"/>
              </a:rPr>
              <a:t>ожирение внутренних органов и перерождение ткани </a:t>
            </a:r>
            <a:r>
              <a:rPr lang="ru-RU" sz="2000" b="1" dirty="0" smtClean="0">
                <a:latin typeface="Comic Sans MS" panose="030F0702030302020204" pitchFamily="66" charset="0"/>
              </a:rPr>
              <a:t>яичников</a:t>
            </a:r>
            <a:r>
              <a:rPr lang="ru-RU" sz="2000" dirty="0" smtClean="0">
                <a:latin typeface="Comic Sans MS" panose="030F0702030302020204" pitchFamily="66" charset="0"/>
              </a:rPr>
              <a:t>. </a:t>
            </a:r>
            <a:r>
              <a:rPr lang="ru-RU" sz="2000" dirty="0">
                <a:latin typeface="Comic Sans MS" panose="030F0702030302020204" pitchFamily="66" charset="0"/>
              </a:rPr>
              <a:t>При этом у коров сокращается число овуляций, снижается </a:t>
            </a:r>
            <a:r>
              <a:rPr lang="ru-RU" sz="2000" dirty="0" err="1">
                <a:latin typeface="Comic Sans MS" panose="030F0702030302020204" pitchFamily="66" charset="0"/>
              </a:rPr>
              <a:t>оплодотворяемость</a:t>
            </a:r>
            <a:r>
              <a:rPr lang="ru-RU" sz="2000" dirty="0">
                <a:latin typeface="Comic Sans MS" panose="030F0702030302020204" pitchFamily="66" charset="0"/>
              </a:rPr>
              <a:t> и плодовитость, может наблюдаться киста яичников.</a:t>
            </a:r>
            <a:endParaRPr lang="ru-RU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13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5431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Протеин 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269242"/>
            <a:ext cx="8915400" cy="464198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Comic Sans MS" panose="030F0702030302020204" pitchFamily="66" charset="0"/>
              </a:rPr>
              <a:t>При недостатке протеина и его неполноценности у коров </a:t>
            </a:r>
            <a:r>
              <a:rPr lang="ru-RU" sz="2000" b="1" dirty="0">
                <a:latin typeface="Comic Sans MS" panose="030F0702030302020204" pitchFamily="66" charset="0"/>
              </a:rPr>
              <a:t>во время подготовки к случке удлиняется период от отела до первой течки. Нарушается развитие яйцеклеток, ухудшается их качество и уменьшается </a:t>
            </a:r>
            <a:r>
              <a:rPr lang="ru-RU" sz="2000" b="1" dirty="0" smtClean="0">
                <a:latin typeface="Comic Sans MS" panose="030F0702030302020204" pitchFamily="66" charset="0"/>
              </a:rPr>
              <a:t>количество. </a:t>
            </a:r>
            <a:r>
              <a:rPr lang="ru-RU" sz="2000" dirty="0" smtClean="0">
                <a:latin typeface="Comic Sans MS" panose="030F0702030302020204" pitchFamily="66" charset="0"/>
              </a:rPr>
              <a:t>У </a:t>
            </a:r>
            <a:r>
              <a:rPr lang="ru-RU" sz="2000" dirty="0" err="1">
                <a:latin typeface="Comic Sans MS" panose="030F0702030302020204" pitchFamily="66" charset="0"/>
              </a:rPr>
              <a:t>лактирующих</a:t>
            </a:r>
            <a:r>
              <a:rPr lang="ru-RU" sz="2000" dirty="0">
                <a:latin typeface="Comic Sans MS" panose="030F0702030302020204" pitchFamily="66" charset="0"/>
              </a:rPr>
              <a:t> маток уменьшаются продуктивность и жирность молока, значительно снижается упитанность. У молодняка замедляется рост, увеличиваются затраты корма на 1 кг прироста и снижается резистентность к заболеваниям. В сыворотке крови уменьшается количество общего белка, альбуминов и глобулинов. При длительном и значительном избытке протеина нарушается обмен веществ. </a:t>
            </a:r>
            <a:r>
              <a:rPr lang="ru-RU" sz="2000" b="1" dirty="0">
                <a:latin typeface="Comic Sans MS" panose="030F0702030302020204" pitchFamily="66" charset="0"/>
              </a:rPr>
              <a:t>Возможны ухудшение </a:t>
            </a:r>
            <a:r>
              <a:rPr lang="ru-RU" sz="2000" b="1" dirty="0" err="1">
                <a:latin typeface="Comic Sans MS" panose="030F0702030302020204" pitchFamily="66" charset="0"/>
              </a:rPr>
              <a:t>оплодотворяемости</a:t>
            </a:r>
            <a:r>
              <a:rPr lang="ru-RU" sz="2000" b="1" dirty="0">
                <a:latin typeface="Comic Sans MS" panose="030F0702030302020204" pitchFamily="66" charset="0"/>
              </a:rPr>
              <a:t> и бесплодие. </a:t>
            </a:r>
            <a:r>
              <a:rPr lang="ru-RU" sz="2000" dirty="0">
                <a:latin typeface="Comic Sans MS" panose="030F0702030302020204" pitchFamily="66" charset="0"/>
              </a:rPr>
              <a:t>Увеличивается концентрация общего белка, а также мочевины или мочевой кислоты в крови животных.</a:t>
            </a:r>
            <a:endParaRPr lang="ru-RU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67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796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Кальций, фосфор, Витамин </a:t>
            </a:r>
            <a:r>
              <a:rPr 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2072" y="1392071"/>
            <a:ext cx="10112540" cy="5295331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На ранней стадии у животных отмечают беспокойство, пугливость, ухудшение аппетита, извращение вкуса. Они облизывают друг друга, а также предметы, содержащие известь, грызут кормушки, пьют навозную жижу, поедают кал, подстилку и землю. Шерсть у таких животных грубая, у молодняка задерживается рост. Иногда отмечают судороги и спазмы жевательных мышц, мускулатуры затылка и задних ног. У взрослых особей шатаются зубы, у молодняка задерживаются их появление и смена. Нередки расстройства пищеварения и бронхопневмония. Дыхание учащается. У коров отмечают снижение молочной продуктивности</a:t>
            </a:r>
            <a:r>
              <a:rPr lang="ru-RU" b="1" dirty="0">
                <a:latin typeface="Comic Sans MS" panose="030F0702030302020204" pitchFamily="66" charset="0"/>
              </a:rPr>
              <a:t>, </a:t>
            </a:r>
            <a:r>
              <a:rPr lang="ru-RU" b="1" dirty="0" err="1">
                <a:latin typeface="Comic Sans MS" panose="030F0702030302020204" pitchFamily="66" charset="0"/>
              </a:rPr>
              <a:t>оплодотворяемости</a:t>
            </a:r>
            <a:r>
              <a:rPr lang="ru-RU" b="1" dirty="0">
                <a:latin typeface="Comic Sans MS" panose="030F0702030302020204" pitchFamily="66" charset="0"/>
              </a:rPr>
              <a:t>, возможны отсутствие половых циклов, аборты, задержание последа, рождение мертвого, слабого, часто уродливого приплода (утолщенные суставы, кривые ноги)</a:t>
            </a:r>
            <a:r>
              <a:rPr lang="ru-RU" dirty="0">
                <a:latin typeface="Comic Sans MS" panose="030F0702030302020204" pitchFamily="66" charset="0"/>
              </a:rPr>
              <a:t>. У животных неправильная постановка конечностей: задние ноги расставлены в стороны или, наоборот, сближены в скакательных суставах, соединены под туловищем или отставлены далеко назад. Движения скованные или нескоординированные. </a:t>
            </a:r>
            <a:r>
              <a:rPr lang="ru-RU" dirty="0" smtClean="0">
                <a:latin typeface="Comic Sans MS" panose="030F0702030302020204" pitchFamily="66" charset="0"/>
              </a:rPr>
              <a:t>У </a:t>
            </a:r>
            <a:r>
              <a:rPr lang="ru-RU" dirty="0">
                <a:latin typeface="Comic Sans MS" panose="030F0702030302020204" pitchFamily="66" charset="0"/>
              </a:rPr>
              <a:t>телят — </a:t>
            </a:r>
            <a:r>
              <a:rPr lang="ru-RU" dirty="0" err="1">
                <a:latin typeface="Comic Sans MS" panose="030F0702030302020204" pitchFamily="66" charset="0"/>
              </a:rPr>
              <a:t>иксообразная</a:t>
            </a:r>
            <a:r>
              <a:rPr lang="ru-RU" dirty="0">
                <a:latin typeface="Comic Sans MS" panose="030F0702030302020204" pitchFamily="66" charset="0"/>
              </a:rPr>
              <a:t> постановка ног, четко видны утолщения на ребрах. При длительной </a:t>
            </a:r>
            <a:r>
              <a:rPr lang="ru-RU" dirty="0" err="1">
                <a:latin typeface="Comic Sans MS" panose="030F0702030302020204" pitchFamily="66" charset="0"/>
              </a:rPr>
              <a:t>минеральновитаминной</a:t>
            </a:r>
            <a:r>
              <a:rPr lang="ru-RU" dirty="0">
                <a:latin typeface="Comic Sans MS" panose="030F0702030302020204" pitchFamily="66" charset="0"/>
              </a:rPr>
              <a:t> недостаточности опухают суставы, искривляются позвоночник и кости конечностей, отмечаются надломы и переломы костей. При избытке кальция ухудшается переваримость кормов и усвоение питательных веществ, повышается потребность животных в фосфоре, цинке, марганце, меди, железе и кобальте, снижается прирост живой массы. Возможны приостановка роста или снижение веса.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7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1609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Соль 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405719"/>
            <a:ext cx="8915400" cy="450550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Comic Sans MS" panose="030F0702030302020204" pitchFamily="66" charset="0"/>
              </a:rPr>
              <a:t>Если ее недостаточно, у животных ухудшается </a:t>
            </a:r>
            <a:r>
              <a:rPr lang="ru-RU" sz="2400" dirty="0" smtClean="0">
                <a:latin typeface="Comic Sans MS" panose="030F0702030302020204" pitchFamily="66" charset="0"/>
              </a:rPr>
              <a:t>аппетит. </a:t>
            </a:r>
            <a:r>
              <a:rPr lang="ru-RU" sz="2400" dirty="0">
                <a:latin typeface="Comic Sans MS" panose="030F0702030302020204" pitchFamily="66" charset="0"/>
              </a:rPr>
              <a:t>Использование питательных веществ корма, особенно протеина, ухудшается</a:t>
            </a:r>
            <a:r>
              <a:rPr lang="ru-RU" sz="2400" b="1" dirty="0">
                <a:latin typeface="Comic Sans MS" panose="030F0702030302020204" pitchFamily="66" charset="0"/>
              </a:rPr>
              <a:t>. </a:t>
            </a:r>
            <a:r>
              <a:rPr lang="ru-RU" sz="2400" b="1" dirty="0" smtClean="0">
                <a:latin typeface="Comic Sans MS" panose="030F0702030302020204" pitchFamily="66" charset="0"/>
              </a:rPr>
              <a:t>Возможны </a:t>
            </a:r>
            <a:r>
              <a:rPr lang="ru-RU" sz="2400" b="1" dirty="0">
                <a:latin typeface="Comic Sans MS" panose="030F0702030302020204" pitchFamily="66" charset="0"/>
              </a:rPr>
              <a:t>нарушения воспроизводительных функций (нерегулярная охота, бесплодие). 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79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1609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Медь 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10185"/>
            <a:ext cx="8915400" cy="4601037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Comic Sans MS" panose="030F0702030302020204" pitchFamily="66" charset="0"/>
              </a:rPr>
              <a:t>Об ее недостатке в рационе говорят ухудшение аппетита, </a:t>
            </a:r>
            <a:r>
              <a:rPr lang="ru-RU" sz="2000" dirty="0" err="1">
                <a:latin typeface="Comic Sans MS" panose="030F0702030302020204" pitchFamily="66" charset="0"/>
              </a:rPr>
              <a:t>снижениеприроста</a:t>
            </a:r>
            <a:r>
              <a:rPr lang="ru-RU" sz="2000" dirty="0">
                <a:latin typeface="Comic Sans MS" panose="030F0702030302020204" pitchFamily="66" charset="0"/>
              </a:rPr>
              <a:t> живой массы, общее недоразвитие, извращение </a:t>
            </a:r>
            <a:r>
              <a:rPr lang="ru-RU" sz="2000" dirty="0" smtClean="0">
                <a:latin typeface="Comic Sans MS" panose="030F0702030302020204" pitchFamily="66" charset="0"/>
              </a:rPr>
              <a:t>вкуса, анемия</a:t>
            </a:r>
            <a:r>
              <a:rPr lang="ru-RU" sz="2000" dirty="0">
                <a:latin typeface="Comic Sans MS" panose="030F0702030302020204" pitchFamily="66" charset="0"/>
              </a:rPr>
              <a:t>. Волосяной покров обесцвечивается, особенно вокруг глаз (поседение шерсти), волосы становятся жесткими, свисают клочьями, тускнеют. Животные страдают упорными поносами. </a:t>
            </a:r>
            <a:r>
              <a:rPr lang="ru-RU" sz="2000" b="1" dirty="0">
                <a:latin typeface="Comic Sans MS" panose="030F0702030302020204" pitchFamily="66" charset="0"/>
              </a:rPr>
              <a:t>У коров нередко наступает временная стерильность (вследствие подавления течки и понижения </a:t>
            </a:r>
            <a:r>
              <a:rPr lang="ru-RU" sz="2000" b="1" dirty="0" err="1">
                <a:latin typeface="Comic Sans MS" panose="030F0702030302020204" pitchFamily="66" charset="0"/>
              </a:rPr>
              <a:t>оплодотворяемости</a:t>
            </a:r>
            <a:r>
              <a:rPr lang="ru-RU" sz="2000" dirty="0">
                <a:latin typeface="Comic Sans MS" panose="030F0702030302020204" pitchFamily="66" charset="0"/>
              </a:rPr>
              <a:t>), иногда — паралич задних конечностей. </a:t>
            </a:r>
            <a:r>
              <a:rPr lang="ru-RU" sz="2000" dirty="0" smtClean="0">
                <a:latin typeface="Comic Sans MS" panose="030F0702030302020204" pitchFamily="66" charset="0"/>
              </a:rPr>
              <a:t>В </a:t>
            </a:r>
            <a:r>
              <a:rPr lang="ru-RU" sz="2000" dirty="0">
                <a:latin typeface="Comic Sans MS" panose="030F0702030302020204" pitchFamily="66" charset="0"/>
              </a:rPr>
              <a:t>крови животных при недостатке меди уменьшается количество гемоглобина, эритроцитов и концентрация меди. Показатель полноценности рационов — содержание меди в тканях печени и мозга.</a:t>
            </a:r>
            <a:endParaRPr lang="ru-RU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25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4984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Кобальт 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473958"/>
            <a:ext cx="8915400" cy="4437264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Comic Sans MS" panose="030F0702030302020204" pitchFamily="66" charset="0"/>
              </a:rPr>
              <a:t>При его недостатке у животных извращается аппетит (они поедают шерсть, грызут деревянные предметы). В рубце уменьшается численность бактерий и инфузорий, снижается переваримость корма, развивается апатия, прогрессируют истощение, анемия. Шерсть грубеет, становится взлохмаченной, кожа шелушится. Молочная и мясная продуктивность уменьшается</a:t>
            </a:r>
            <a:r>
              <a:rPr lang="ru-RU" sz="2000" b="1" dirty="0">
                <a:latin typeface="Comic Sans MS" panose="030F0702030302020204" pitchFamily="66" charset="0"/>
              </a:rPr>
              <a:t>. У коров задерживаются течка, отделение последа, снижается </a:t>
            </a:r>
            <a:r>
              <a:rPr lang="ru-RU" sz="2000" b="1" dirty="0" err="1">
                <a:latin typeface="Comic Sans MS" panose="030F0702030302020204" pitchFamily="66" charset="0"/>
              </a:rPr>
              <a:t>оплодотворяемость</a:t>
            </a:r>
            <a:r>
              <a:rPr lang="ru-RU" sz="2000" b="1" dirty="0">
                <a:latin typeface="Comic Sans MS" panose="030F0702030302020204" pitchFamily="66" charset="0"/>
              </a:rPr>
              <a:t>, наблюдаются аборты, недоразвитие плода и рождение нежизнеспособного приплода</a:t>
            </a:r>
            <a:r>
              <a:rPr lang="ru-RU" sz="2000" dirty="0">
                <a:latin typeface="Comic Sans MS" panose="030F0702030302020204" pitchFamily="66" charset="0"/>
              </a:rPr>
              <a:t>. У молодняка — поносы, общее истощение, слабость и падёж (особенно у рожденного от маток с кобальтовой недостаточностью). У жвачных обостряется восприимчивость к </a:t>
            </a:r>
            <a:r>
              <a:rPr lang="ru-RU" sz="2000" dirty="0" err="1">
                <a:latin typeface="Comic Sans MS" panose="030F0702030302020204" pitchFamily="66" charset="0"/>
              </a:rPr>
              <a:t>паратуберкулезу</a:t>
            </a:r>
            <a:r>
              <a:rPr lang="ru-RU" sz="2000" dirty="0">
                <a:latin typeface="Comic Sans MS" panose="030F0702030302020204" pitchFamily="66" charset="0"/>
              </a:rPr>
              <a:t>. В крови и печени животных уменьшается содержание кобальта и витамина В12. </a:t>
            </a:r>
            <a:endParaRPr lang="ru-RU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26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4066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Марганец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64776"/>
            <a:ext cx="8915400" cy="454644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Comic Sans MS" panose="030F0702030302020204" pitchFamily="66" charset="0"/>
              </a:rPr>
              <a:t>Обеспеченность животных марганцем контролируют по его содержанию в печени, крови, костях и </a:t>
            </a:r>
            <a:r>
              <a:rPr lang="ru-RU" sz="2000" dirty="0" err="1">
                <a:latin typeface="Comic Sans MS" panose="030F0702030302020204" pitchFamily="66" charset="0"/>
              </a:rPr>
              <a:t>впокровном</a:t>
            </a:r>
            <a:r>
              <a:rPr lang="ru-RU" sz="2000" dirty="0">
                <a:latin typeface="Comic Sans MS" panose="030F0702030302020204" pitchFamily="66" charset="0"/>
              </a:rPr>
              <a:t> волосе. При малой концентрации марганца у коров </a:t>
            </a:r>
            <a:r>
              <a:rPr lang="ru-RU" sz="2000" b="1" dirty="0">
                <a:latin typeface="Comic Sans MS" panose="030F0702030302020204" pitchFamily="66" charset="0"/>
              </a:rPr>
              <a:t>нарушаются воспроизводительные функции (нерегулярная течка, </a:t>
            </a:r>
            <a:r>
              <a:rPr lang="ru-RU" sz="2000" b="1" dirty="0" err="1">
                <a:latin typeface="Comic Sans MS" panose="030F0702030302020204" pitchFamily="66" charset="0"/>
              </a:rPr>
              <a:t>перегулы</a:t>
            </a:r>
            <a:r>
              <a:rPr lang="ru-RU" sz="2000" b="1" dirty="0">
                <a:latin typeface="Comic Sans MS" panose="030F0702030302020204" pitchFamily="66" charset="0"/>
              </a:rPr>
              <a:t>), снижается </a:t>
            </a:r>
            <a:r>
              <a:rPr lang="ru-RU" sz="2000" b="1" dirty="0" err="1">
                <a:latin typeface="Comic Sans MS" panose="030F0702030302020204" pitchFamily="66" charset="0"/>
              </a:rPr>
              <a:t>оплодотворяемость</a:t>
            </a:r>
            <a:r>
              <a:rPr lang="ru-RU" sz="2000" b="1" dirty="0">
                <a:latin typeface="Comic Sans MS" panose="030F0702030302020204" pitchFamily="66" charset="0"/>
              </a:rPr>
              <a:t>, возможны рассасывания плодов и </a:t>
            </a:r>
            <a:r>
              <a:rPr lang="ru-RU" sz="2000" b="1" dirty="0" smtClean="0">
                <a:latin typeface="Comic Sans MS" panose="030F0702030302020204" pitchFamily="66" charset="0"/>
              </a:rPr>
              <a:t>аборты</a:t>
            </a:r>
            <a:r>
              <a:rPr lang="ru-RU" sz="2000" dirty="0" smtClean="0">
                <a:latin typeface="Comic Sans MS" panose="030F0702030302020204" pitchFamily="66" charset="0"/>
              </a:rPr>
              <a:t>. </a:t>
            </a:r>
            <a:r>
              <a:rPr lang="ru-RU" sz="2000" dirty="0">
                <a:latin typeface="Comic Sans MS" panose="030F0702030302020204" pitchFamily="66" charset="0"/>
              </a:rPr>
              <a:t>У молодняка замедляются половое созревание, рост, отмечается слабость ног, иногда хромота и несгибаемость в суставах, а также повышенное отложение жира. </a:t>
            </a:r>
            <a:endParaRPr lang="ru-RU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75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08905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Подготовка телок к осеменению</a:t>
            </a:r>
            <a:endParaRPr lang="ru-RU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433015"/>
            <a:ext cx="8915400" cy="4478207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Comic Sans MS" panose="030F0702030302020204" pitchFamily="66" charset="0"/>
              </a:rPr>
              <a:t>Половое созревание у телок достигается к 6-9 месяцам, но осеменение может проходить только по достижению веса в 320-330 кг.</a:t>
            </a:r>
          </a:p>
          <a:p>
            <a:endParaRPr lang="ru-RU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49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04439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Ц</a:t>
            </a: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инк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528549"/>
            <a:ext cx="8915400" cy="438267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Comic Sans MS" panose="030F0702030302020204" pitchFamily="66" charset="0"/>
              </a:rPr>
              <a:t>Его содержание определяют, анализируя корма, печень и кровь. </a:t>
            </a:r>
            <a:r>
              <a:rPr lang="ru-RU" sz="2400" b="1" dirty="0">
                <a:latin typeface="Comic Sans MS" panose="030F0702030302020204" pitchFamily="66" charset="0"/>
              </a:rPr>
              <a:t>У маточного поголовья возможны нарушения воспроизводительных функций</a:t>
            </a:r>
            <a:r>
              <a:rPr lang="ru-RU" sz="2400" dirty="0">
                <a:latin typeface="Comic Sans MS" panose="030F0702030302020204" pitchFamily="66" charset="0"/>
              </a:rPr>
              <a:t> вследствие недостатка цинка в кормах или плохого его усвоения из-за высоких концентраций кальция в сухом веществе (выше 1%). Переваримость органического вещества кормов при этом снижается.</a:t>
            </a:r>
            <a:endParaRPr lang="ru-R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98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4984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Йод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473958"/>
            <a:ext cx="8915400" cy="506332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Comic Sans MS" panose="030F0702030302020204" pitchFamily="66" charset="0"/>
              </a:rPr>
              <a:t>Содержание йода в кормах и воде изменяется по зонам страны, а также в зависимости от вида и части растений. Его концентрация уменьшается в процессе сушки сена и травяной муки, при заготовке силоса, сенажа и в период хранения кормов. Использование йода снижается при повышенном содержании в рационе калия, кальция, стронция, фтора и некоторых других веществ. У коров при недостатке </a:t>
            </a:r>
            <a:r>
              <a:rPr lang="ru-RU" sz="2000" b="1" dirty="0">
                <a:latin typeface="Comic Sans MS" panose="030F0702030302020204" pitchFamily="66" charset="0"/>
              </a:rPr>
              <a:t>йода нарушается цикличность течки, снижаются </a:t>
            </a:r>
            <a:r>
              <a:rPr lang="ru-RU" sz="2000" b="1" dirty="0" err="1">
                <a:latin typeface="Comic Sans MS" panose="030F0702030302020204" pitchFamily="66" charset="0"/>
              </a:rPr>
              <a:t>оплодотворяемость</a:t>
            </a:r>
            <a:r>
              <a:rPr lang="ru-RU" sz="2000" b="1" dirty="0">
                <a:latin typeface="Comic Sans MS" panose="030F0702030302020204" pitchFamily="66" charset="0"/>
              </a:rPr>
              <a:t> и </a:t>
            </a:r>
            <a:r>
              <a:rPr lang="ru-RU" sz="2000" b="1" dirty="0" smtClean="0">
                <a:latin typeface="Comic Sans MS" panose="030F0702030302020204" pitchFamily="66" charset="0"/>
              </a:rPr>
              <a:t>плодовитость, </a:t>
            </a:r>
            <a:r>
              <a:rPr lang="ru-RU" sz="2000" b="1" dirty="0">
                <a:latin typeface="Comic Sans MS" panose="030F0702030302020204" pitchFamily="66" charset="0"/>
              </a:rPr>
              <a:t>наблюдаются рассасывания плодов, выкидыши на ранних стадиях беременности, аборты, задержания последов. Возможно рождение мертвого или нежизнеспособного приплода, с зобом (толстая шея)</a:t>
            </a:r>
            <a:r>
              <a:rPr lang="ru-RU" sz="2000" dirty="0">
                <a:latin typeface="Comic Sans MS" panose="030F0702030302020204" pitchFamily="66" charset="0"/>
              </a:rPr>
              <a:t>. У молодняка замедляется прирост живой массы. Уменьшается содержание неорганического и связанного с белком йода в крови и молоке. При избытке йода, как и при его недостатке, снижаются прирост живой массы и молочность, повышаются затраты кормов на единицу продукции.</a:t>
            </a:r>
            <a:endParaRPr lang="ru-RU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66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00252"/>
            <a:ext cx="8911687" cy="655091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Витамин А, каротин  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818866"/>
            <a:ext cx="8915400" cy="5092357"/>
          </a:xfrm>
        </p:spPr>
        <p:txBody>
          <a:bodyPr>
            <a:noAutofit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Ранние признаки А-витаминной недостаточности: уменьшение количества этого витамина в сыворотке крови (у телят до 4–8 мкг%, у взрослого скота до 15 мкг%), ухудшение аппетита, огрубление волосяного покрова, общая недоразвитость, истощение, образование на коже, особенно в области шеи, холки и вдоль спины к корню хвоста, слоистых чешуек. В дальнейшем возможно поражение глаз (припухание век, чрезмерное слезотечение, ксерофтальмия, размягчение, помутнение, непрозрачность роговицы и полная слепота), слизистые или </a:t>
            </a:r>
            <a:r>
              <a:rPr lang="ru-RU" dirty="0" err="1">
                <a:latin typeface="Comic Sans MS" panose="030F0702030302020204" pitchFamily="66" charset="0"/>
              </a:rPr>
              <a:t>слизисто</a:t>
            </a:r>
            <a:r>
              <a:rPr lang="ru-RU" dirty="0">
                <a:latin typeface="Comic Sans MS" panose="030F0702030302020204" pitchFamily="66" charset="0"/>
              </a:rPr>
              <a:t>-гнойные выделения из ноздрей. В зоне роста копытного рога появляется шероховатая полоса, на роговой стенке и подошве возможны трещины, копытный венчик воспаляется, припухает. Иногда наблюдаются расстройство координации движений, шатающаяся походка, конвульсии и параличи</a:t>
            </a:r>
            <a:r>
              <a:rPr lang="ru-RU" b="1" dirty="0">
                <a:latin typeface="Comic Sans MS" panose="030F0702030302020204" pitchFamily="66" charset="0"/>
              </a:rPr>
              <a:t>. У коров снижаются половая активность («тихая охота»), </a:t>
            </a:r>
            <a:r>
              <a:rPr lang="ru-RU" b="1" dirty="0" err="1">
                <a:latin typeface="Comic Sans MS" panose="030F0702030302020204" pitchFamily="66" charset="0"/>
              </a:rPr>
              <a:t>оплодотворяемость</a:t>
            </a:r>
            <a:r>
              <a:rPr lang="ru-RU" b="1" dirty="0">
                <a:latin typeface="Comic Sans MS" panose="030F0702030302020204" pitchFamily="66" charset="0"/>
              </a:rPr>
              <a:t> или прекращается течка (замедляется созревание яйцеклетки). Возможны резорбция зародыша, аборты, рождение мертвого или ослабленного приплода, часто с различными </a:t>
            </a:r>
            <a:r>
              <a:rPr lang="ru-RU" b="1" dirty="0" smtClean="0">
                <a:latin typeface="Comic Sans MS" panose="030F0702030302020204" pitchFamily="66" charset="0"/>
              </a:rPr>
              <a:t>уродствами. </a:t>
            </a:r>
            <a:r>
              <a:rPr lang="ru-RU" dirty="0" smtClean="0">
                <a:latin typeface="Comic Sans MS" panose="030F0702030302020204" pitchFamily="66" charset="0"/>
              </a:rPr>
              <a:t>У </a:t>
            </a:r>
            <a:r>
              <a:rPr lang="ru-RU" dirty="0">
                <a:latin typeface="Comic Sans MS" panose="030F0702030302020204" pitchFamily="66" charset="0"/>
              </a:rPr>
              <a:t>молодняка развиваются поносы, легочные заболевания. Молочная и мясная продуктивность снижаются, качество продукции ухудшается. Уменьшается содержание витамина А в печени, крови и молоке животных.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12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167" y="1597819"/>
            <a:ext cx="7287905" cy="4502730"/>
          </a:xfrm>
        </p:spPr>
      </p:pic>
    </p:spTree>
    <p:extLst>
      <p:ext uri="{BB962C8B-B14F-4D97-AF65-F5344CB8AC3E}">
        <p14:creationId xmlns:p14="http://schemas.microsoft.com/office/powerpoint/2010/main" val="13880572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042" y="1282699"/>
            <a:ext cx="7724633" cy="5431999"/>
          </a:xfrm>
        </p:spPr>
      </p:pic>
    </p:spTree>
    <p:extLst>
      <p:ext uri="{BB962C8B-B14F-4D97-AF65-F5344CB8AC3E}">
        <p14:creationId xmlns:p14="http://schemas.microsoft.com/office/powerpoint/2010/main" val="34696546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690" y="1270000"/>
            <a:ext cx="7751927" cy="4994322"/>
          </a:xfrm>
        </p:spPr>
      </p:pic>
    </p:spTree>
    <p:extLst>
      <p:ext uri="{BB962C8B-B14F-4D97-AF65-F5344CB8AC3E}">
        <p14:creationId xmlns:p14="http://schemas.microsoft.com/office/powerpoint/2010/main" val="30144387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5878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Витамин Е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610436"/>
            <a:ext cx="8915400" cy="430078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Comic Sans MS" panose="030F0702030302020204" pitchFamily="66" charset="0"/>
              </a:rPr>
              <a:t>При его недостатке повреждаются мембраны клеток и кровеносные сосуды (особенно миокарда). Наблюдаются гемолиз, эритроцитоз, анемия; сердечные и скелетные мышцы подвергаются дегенеративным изменениям (дистрофия). </a:t>
            </a:r>
            <a:r>
              <a:rPr lang="ru-RU" sz="2000" b="1" dirty="0">
                <a:latin typeface="Comic Sans MS" panose="030F0702030302020204" pitchFamily="66" charset="0"/>
              </a:rPr>
              <a:t>У коров нарушаются функции половых органов, возможны полная потеря репродуктивных способностей, рассасывание плода.</a:t>
            </a:r>
            <a:r>
              <a:rPr lang="ru-RU" sz="2000" dirty="0">
                <a:latin typeface="Comic Sans MS" panose="030F0702030302020204" pitchFamily="66" charset="0"/>
              </a:rPr>
              <a:t> У молодняка снижается прирост живой массы. При длительном недостатке витамина Е у телят развивается дистрофия мышц, хромота, парезы и параличи конечностей. Повышается потребность животных в каротине и витамине А. </a:t>
            </a:r>
            <a:endParaRPr lang="ru-RU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539" y="1241946"/>
            <a:ext cx="7139487" cy="4751791"/>
          </a:xfrm>
        </p:spPr>
      </p:pic>
    </p:spTree>
    <p:extLst>
      <p:ext uri="{BB962C8B-B14F-4D97-AF65-F5344CB8AC3E}">
        <p14:creationId xmlns:p14="http://schemas.microsoft.com/office/powerpoint/2010/main" val="13297857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087" y="1187356"/>
            <a:ext cx="7929349" cy="5117910"/>
          </a:xfrm>
        </p:spPr>
      </p:pic>
    </p:spTree>
    <p:extLst>
      <p:ext uri="{BB962C8B-B14F-4D97-AF65-F5344CB8AC3E}">
        <p14:creationId xmlns:p14="http://schemas.microsoft.com/office/powerpoint/2010/main" val="9831903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451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45" y="1269242"/>
            <a:ext cx="6714698" cy="5404513"/>
          </a:xfrm>
        </p:spPr>
      </p:pic>
    </p:spTree>
    <p:extLst>
      <p:ext uri="{BB962C8B-B14F-4D97-AF65-F5344CB8AC3E}">
        <p14:creationId xmlns:p14="http://schemas.microsoft.com/office/powerpoint/2010/main" val="117168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3173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Если телки осеменяются раньше, то это может привести к: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Comic Sans MS" panose="030F0702030302020204" pitchFamily="66" charset="0"/>
              </a:rPr>
              <a:t>Аборты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Сложным родам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Остановке в развитии в дальнейшем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Слабые телята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Ослабление организма телок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Сокращению их длительности использования</a:t>
            </a:r>
          </a:p>
          <a:p>
            <a:r>
              <a:rPr lang="ru-RU" sz="2000" dirty="0" smtClean="0">
                <a:latin typeface="Comic Sans MS" panose="030F0702030302020204" pitchFamily="66" charset="0"/>
              </a:rPr>
              <a:t>Снижению шанса к следующему благополучному осеменению</a:t>
            </a:r>
            <a:endParaRPr lang="ru-RU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01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701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Аномалии половых органов 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51128"/>
            <a:ext cx="8915400" cy="4560094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Comic Sans MS" panose="030F0702030302020204" pitchFamily="66" charset="0"/>
              </a:rPr>
              <a:t>Аномалии развития половых органов, возникшие в период эмбрионального или плодного развития в результате неполноценности спермиев, яйцеклетки или </a:t>
            </a:r>
            <a:r>
              <a:rPr lang="ru-RU" sz="3200" dirty="0" smtClean="0">
                <a:latin typeface="Comic Sans MS" panose="030F0702030302020204" pitchFamily="66" charset="0"/>
              </a:rPr>
              <a:t>зиготы наблюдаются у телок в форме:</a:t>
            </a:r>
            <a:endParaRPr lang="ru-RU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39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40666"/>
          </a:xfrm>
        </p:spPr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Фримартизм</a:t>
            </a: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64776"/>
            <a:ext cx="8915400" cy="454644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omic Sans MS" panose="030F0702030302020204" pitchFamily="66" charset="0"/>
              </a:rPr>
              <a:t>Возникает у животных которые были рождены в разнополой двойне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Объясняется наличием </a:t>
            </a:r>
            <a:r>
              <a:rPr lang="ru-RU" sz="2400" dirty="0" err="1" smtClean="0">
                <a:latin typeface="Comic Sans MS" panose="030F0702030302020204" pitchFamily="66" charset="0"/>
              </a:rPr>
              <a:t>анастамозов</a:t>
            </a:r>
            <a:r>
              <a:rPr lang="ru-RU" sz="2400" dirty="0" smtClean="0">
                <a:latin typeface="Comic Sans MS" panose="030F0702030302020204" pitchFamily="66" charset="0"/>
              </a:rPr>
              <a:t> между сосудами хорионов соседних плодов, через которые к женскому плоду проникают мужские гормоны, вызывая его маскулинизацию </a:t>
            </a:r>
            <a:endParaRPr lang="ru-R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0890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Инфантилизм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433015"/>
            <a:ext cx="8915400" cy="4478207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Comic Sans MS" panose="030F0702030302020204" pitchFamily="66" charset="0"/>
              </a:rPr>
              <a:t>Инфантилизм характеризуется недоразвитием организма и половых органов, отсутствием половых циклов. При инфантилизме наблюдается гипоплазия яичников и недоразвитость матки.</a:t>
            </a:r>
            <a:endParaRPr lang="ru-R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73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5431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Гермафродитизм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610436"/>
            <a:ext cx="8915400" cy="4300786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Comic Sans MS" panose="030F0702030302020204" pitchFamily="66" charset="0"/>
              </a:rPr>
              <a:t>Гермафродитизм характеризуется наличием у животного половых признаков и самки, и самца. У самок одновременно имеются и яичники, и семенники. Телки-гермафродиты бесплодны и подлежат выбраковке.</a:t>
            </a:r>
            <a:endParaRPr lang="ru-R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78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Другие аномалии развития половых органов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Comic Sans MS" panose="030F0702030302020204" pitchFamily="66" charset="0"/>
              </a:rPr>
              <a:t>Из других аномалий развития половых органов регистрируются: полное отсутствие вульвы или влагалища, частичное или полное заращение вульвы или влагалища, отсутствие шейки матки, однорогая или четы-</a:t>
            </a:r>
            <a:r>
              <a:rPr lang="ru-RU" sz="2400" dirty="0" err="1">
                <a:latin typeface="Comic Sans MS" panose="030F0702030302020204" pitchFamily="66" charset="0"/>
              </a:rPr>
              <a:t>рехрогая</a:t>
            </a:r>
            <a:r>
              <a:rPr lang="ru-RU" sz="2400" dirty="0">
                <a:latin typeface="Comic Sans MS" panose="030F0702030302020204" pitchFamily="66" charset="0"/>
              </a:rPr>
              <a:t> матка, заращение или отсутствие </a:t>
            </a:r>
            <a:r>
              <a:rPr lang="ru-RU" sz="2400" dirty="0" err="1">
                <a:latin typeface="Comic Sans MS" panose="030F0702030302020204" pitchFamily="66" charset="0"/>
              </a:rPr>
              <a:t>яйцепроводов</a:t>
            </a:r>
            <a:r>
              <a:rPr lang="ru-RU" sz="2400" dirty="0">
                <a:latin typeface="Comic Sans MS" panose="030F0702030302020204" pitchFamily="66" charset="0"/>
              </a:rPr>
              <a:t> и др.</a:t>
            </a:r>
            <a:endParaRPr lang="ru-R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8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1609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Возрастные изменения 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405719"/>
            <a:ext cx="8915400" cy="450550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Comic Sans MS" panose="030F0702030302020204" pitchFamily="66" charset="0"/>
              </a:rPr>
              <a:t>Старческие изменения в половых органах коров наступают в возрасте 12 лет и старше. Они характеризуются запустением маточных желез и замещением их соединительной тканью, перерождением и запустением кровеносных сосудов матки, отсутствием сократимости матки при пальпации, яичники уменьшаются в размерах, фолликулы не созревают, так как железистая ткань замещается соединительной. Эти морфологические изменения приводят к нерегулярности половых циклов, прекращению роста и созревания фолликулов.</a:t>
            </a:r>
            <a:endParaRPr lang="ru-R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26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5431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Иммунные факторы 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78424"/>
            <a:ext cx="8915400" cy="453279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Comic Sans MS" panose="030F0702030302020204" pitchFamily="66" charset="0"/>
              </a:rPr>
              <a:t>Причиной бесплодия коров и телок могут быть иммунологические факторы. Спермин и </a:t>
            </a:r>
            <a:r>
              <a:rPr lang="ru-RU" sz="2400" dirty="0" err="1">
                <a:latin typeface="Comic Sans MS" panose="030F0702030302020204" pitchFamily="66" charset="0"/>
              </a:rPr>
              <a:t>спермальная</a:t>
            </a:r>
            <a:r>
              <a:rPr lang="ru-RU" sz="2400" dirty="0">
                <a:latin typeface="Comic Sans MS" panose="030F0702030302020204" pitchFamily="66" charset="0"/>
              </a:rPr>
              <a:t> плазма являются носителями специфических антигенов белковой природы. Антигены при введении в половые пути самки способны преодолевать иммунный барьер матки и проникать в кровь. Иммунная реакция организма на чужеродные белки спермы проявляется образованием </a:t>
            </a:r>
            <a:r>
              <a:rPr lang="ru-RU" sz="2400" dirty="0" err="1">
                <a:latin typeface="Comic Sans MS" panose="030F0702030302020204" pitchFamily="66" charset="0"/>
              </a:rPr>
              <a:t>спермоантител</a:t>
            </a:r>
            <a:r>
              <a:rPr lang="ru-RU" sz="2400" dirty="0">
                <a:latin typeface="Comic Sans MS" panose="030F0702030302020204" pitchFamily="66" charset="0"/>
              </a:rPr>
              <a:t>, которые накапливаются в секретах влагалища, матки и </a:t>
            </a:r>
            <a:r>
              <a:rPr lang="ru-RU" sz="2400" dirty="0" err="1">
                <a:latin typeface="Comic Sans MS" panose="030F0702030302020204" pitchFamily="66" charset="0"/>
              </a:rPr>
              <a:t>яйцепроводов</a:t>
            </a:r>
            <a:r>
              <a:rPr lang="ru-RU" sz="2400" dirty="0">
                <a:latin typeface="Comic Sans MS" panose="030F0702030302020204" pitchFamily="66" charset="0"/>
              </a:rPr>
              <a:t>. Они могут сохраняться в крови и половой слизи более двух месяцев</a:t>
            </a:r>
            <a:r>
              <a:rPr lang="ru-RU" sz="2400" dirty="0" smtClean="0">
                <a:latin typeface="Comic Sans MS" panose="030F0702030302020204" pitchFamily="66" charset="0"/>
              </a:rPr>
              <a:t>.</a:t>
            </a:r>
          </a:p>
          <a:p>
            <a:endParaRPr lang="ru-RU" sz="2400" dirty="0">
              <a:latin typeface="Comic Sans MS" panose="030F0702030302020204" pitchFamily="66" charset="0"/>
            </a:endParaRPr>
          </a:p>
          <a:p>
            <a:endParaRPr lang="ru-RU" sz="2400" dirty="0" smtClean="0">
              <a:latin typeface="Comic Sans MS" panose="030F0702030302020204" pitchFamily="66" charset="0"/>
            </a:endParaRPr>
          </a:p>
          <a:p>
            <a:endParaRPr lang="ru-RU" sz="2400" dirty="0">
              <a:latin typeface="Comic Sans MS" panose="030F0702030302020204" pitchFamily="66" charset="0"/>
            </a:endParaRPr>
          </a:p>
          <a:p>
            <a:endParaRPr lang="ru-RU" sz="2400" dirty="0" smtClean="0">
              <a:latin typeface="Comic Sans MS" panose="030F0702030302020204" pitchFamily="66" charset="0"/>
            </a:endParaRPr>
          </a:p>
          <a:p>
            <a:endParaRPr lang="ru-R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00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4513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Иммунные факторы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269242"/>
            <a:ext cx="8915400" cy="5117910"/>
          </a:xfrm>
        </p:spPr>
        <p:txBody>
          <a:bodyPr>
            <a:noAutofit/>
          </a:bodyPr>
          <a:lstStyle/>
          <a:p>
            <a:r>
              <a:rPr lang="ru-RU" sz="2400" dirty="0" err="1">
                <a:latin typeface="Comic Sans MS" panose="030F0702030302020204" pitchFamily="66" charset="0"/>
              </a:rPr>
              <a:t>Спермоантитела</a:t>
            </a:r>
            <a:r>
              <a:rPr lang="ru-RU" sz="2400" dirty="0">
                <a:latin typeface="Comic Sans MS" panose="030F0702030302020204" pitchFamily="66" charset="0"/>
              </a:rPr>
              <a:t> проявляют свое действие как агглютинины (склеивают спермии), лизины (растворяют спермин) и могут вызывать местные аллергические реакции на введенную сперму (спазматические сокращения матки, усиленный фагоцитоз и др.). При многократных осеменениях самки происходит ее иммунизация. Воспалительные процессы в половых органах (вагиниты, цервициты, эндометриты, сальпингиты) усиливают иммунные реакции. Их возникновению способствуют также травмы слизистых оболочек влагалища и шейки матки при осеменении, введение спермы во время маточных кровотечений.</a:t>
            </a:r>
            <a:endParaRPr lang="ru-R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42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2255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Иммунные факторы 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446663"/>
            <a:ext cx="8915400" cy="4464559"/>
          </a:xfrm>
        </p:spPr>
        <p:txBody>
          <a:bodyPr>
            <a:normAutofit/>
          </a:bodyPr>
          <a:lstStyle/>
          <a:p>
            <a:pPr fontAlgn="base"/>
            <a:r>
              <a:rPr lang="ru-RU" sz="2400" dirty="0">
                <a:latin typeface="Comic Sans MS" panose="030F0702030302020204" pitchFamily="66" charset="0"/>
              </a:rPr>
              <a:t>Незавершенная инволюция матки, А-гиповитаминоз также влияют на </a:t>
            </a:r>
            <a:r>
              <a:rPr lang="ru-RU" sz="2400" dirty="0" err="1">
                <a:latin typeface="Comic Sans MS" panose="030F0702030302020204" pitchFamily="66" charset="0"/>
              </a:rPr>
              <a:t>иммунно</a:t>
            </a:r>
            <a:r>
              <a:rPr lang="ru-RU" sz="2400" dirty="0">
                <a:latin typeface="Comic Sans MS" panose="030F0702030302020204" pitchFamily="66" charset="0"/>
              </a:rPr>
              <a:t>-барьерную функцию слизистых оболочек, что способствует нарастанию концентрации </a:t>
            </a:r>
            <a:r>
              <a:rPr lang="ru-RU" sz="2400" dirty="0" err="1">
                <a:latin typeface="Comic Sans MS" panose="030F0702030302020204" pitchFamily="66" charset="0"/>
              </a:rPr>
              <a:t>спермоантител</a:t>
            </a:r>
            <a:r>
              <a:rPr lang="ru-RU" sz="2400" dirty="0">
                <a:latin typeface="Comic Sans MS" panose="030F0702030302020204" pitchFamily="66" charset="0"/>
              </a:rPr>
              <a:t>.</a:t>
            </a:r>
          </a:p>
          <a:p>
            <a:pPr fontAlgn="base"/>
            <a:r>
              <a:rPr lang="ru-RU" sz="2400" dirty="0">
                <a:latin typeface="Comic Sans MS" panose="030F0702030302020204" pitchFamily="66" charset="0"/>
              </a:rPr>
              <a:t>Иммунные реакции препятствуют процессам оплодотворения (иммобилизация спермиев), либо нарушают развитие зиготы и зародыша (эмбриональная смертность), либо вызывают аборты.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8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5431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Болезни репродуктивных органов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78424"/>
            <a:ext cx="8915400" cy="4532798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latin typeface="Comic Sans MS" panose="030F0702030302020204" pitchFamily="66" charset="0"/>
              </a:rPr>
              <a:t>К патологическим процессам в половых </a:t>
            </a:r>
            <a:r>
              <a:rPr lang="ru-RU" sz="2400" dirty="0" err="1">
                <a:latin typeface="Comic Sans MS" panose="030F0702030302020204" pitchFamily="66" charset="0"/>
              </a:rPr>
              <a:t>органах,которые</a:t>
            </a:r>
            <a:r>
              <a:rPr lang="ru-RU" sz="2400" dirty="0">
                <a:latin typeface="Comic Sans MS" panose="030F0702030302020204" pitchFamily="66" charset="0"/>
              </a:rPr>
              <a:t> наиболее часто сопровождаются бесплодием, относят болезни вульвы, преддверия влагалища и влагалища, шейки матки и матки, </a:t>
            </a:r>
            <a:r>
              <a:rPr lang="ru-RU" sz="2400" dirty="0" err="1">
                <a:latin typeface="Comic Sans MS" panose="030F0702030302020204" pitchFamily="66" charset="0"/>
              </a:rPr>
              <a:t>яйцепроводов</a:t>
            </a:r>
            <a:r>
              <a:rPr lang="ru-RU" sz="2400" dirty="0">
                <a:latin typeface="Comic Sans MS" panose="030F0702030302020204" pitchFamily="66" charset="0"/>
              </a:rPr>
              <a:t> и </a:t>
            </a:r>
            <a:r>
              <a:rPr lang="ru-RU" sz="2400" dirty="0" err="1">
                <a:latin typeface="Comic Sans MS" panose="030F0702030302020204" pitchFamily="66" charset="0"/>
              </a:rPr>
              <a:t>яичников.Заболевания</a:t>
            </a:r>
            <a:r>
              <a:rPr lang="ru-RU" sz="2400" dirty="0">
                <a:latin typeface="Comic Sans MS" panose="030F0702030302020204" pitchFamily="66" charset="0"/>
              </a:rPr>
              <a:t> половых органов включают функциональные расстройства гениталий (персистентные желтые тела, фолликулярные кисты, гипофункция, атрофия и склероз яичников, </a:t>
            </a:r>
            <a:r>
              <a:rPr lang="ru-RU" sz="2400" dirty="0" err="1">
                <a:latin typeface="Comic Sans MS" panose="030F0702030302020204" pitchFamily="66" charset="0"/>
              </a:rPr>
              <a:t>субинволюция</a:t>
            </a:r>
            <a:r>
              <a:rPr lang="ru-RU" sz="2400" dirty="0">
                <a:latin typeface="Comic Sans MS" panose="030F0702030302020204" pitchFamily="66" charset="0"/>
              </a:rPr>
              <a:t> и атония матки, маточные кровотечения и др.), а также воспалительные процессы органов размножения (</a:t>
            </a:r>
            <a:r>
              <a:rPr lang="ru-RU" sz="2400" dirty="0" err="1">
                <a:latin typeface="Comic Sans MS" panose="030F0702030302020204" pitchFamily="66" charset="0"/>
              </a:rPr>
              <a:t>вульвиты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вестибуло</a:t>
            </a:r>
            <a:r>
              <a:rPr lang="ru-RU" sz="2400" dirty="0">
                <a:latin typeface="Comic Sans MS" panose="030F0702030302020204" pitchFamily="66" charset="0"/>
              </a:rPr>
              <a:t>-вагиниты, цервициты, метриты, сальпингиты, оофориты</a:t>
            </a:r>
            <a:r>
              <a:rPr lang="ru-RU" dirty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734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0890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Аборты 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433015"/>
            <a:ext cx="8915400" cy="4478207"/>
          </a:xfrm>
        </p:spPr>
        <p:txBody>
          <a:bodyPr/>
          <a:lstStyle/>
          <a:p>
            <a:endParaRPr lang="ru-RU" sz="2800" dirty="0" smtClean="0">
              <a:latin typeface="Comic Sans MS" panose="030F0702030302020204" pitchFamily="66" charset="0"/>
            </a:endParaRPr>
          </a:p>
          <a:p>
            <a:r>
              <a:rPr lang="ru-RU" sz="2800" dirty="0" smtClean="0">
                <a:latin typeface="Comic Sans MS" panose="030F0702030302020204" pitchFamily="66" charset="0"/>
              </a:rPr>
              <a:t>Животное растет </a:t>
            </a:r>
          </a:p>
          <a:p>
            <a:r>
              <a:rPr lang="ru-RU" sz="2800" dirty="0" smtClean="0">
                <a:latin typeface="Comic Sans MS" panose="030F0702030302020204" pitchFamily="66" charset="0"/>
              </a:rPr>
              <a:t>Не хватает питательных веществ</a:t>
            </a:r>
          </a:p>
          <a:p>
            <a:r>
              <a:rPr lang="ru-RU" sz="2800" dirty="0" smtClean="0">
                <a:latin typeface="Comic Sans MS" panose="030F0702030302020204" pitchFamily="66" charset="0"/>
              </a:rPr>
              <a:t>Все что животное получает расходуется на себя</a:t>
            </a:r>
          </a:p>
          <a:p>
            <a:r>
              <a:rPr lang="ru-RU" sz="2800" dirty="0" smtClean="0">
                <a:latin typeface="Comic Sans MS" panose="030F0702030302020204" pitchFamily="66" charset="0"/>
              </a:rPr>
              <a:t>Плоду ни чего не достается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47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72427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Болезни репродуктивных органов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296537"/>
            <a:ext cx="8915400" cy="506332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Comic Sans MS" panose="030F0702030302020204" pitchFamily="66" charset="0"/>
              </a:rPr>
              <a:t>Воспалительные процессы заразного происхождения вызывают определенные возбудители, поражающие главным образом репродуктивные органы и плоды животных, что наблюдается при трихомонозе, </a:t>
            </a:r>
            <a:r>
              <a:rPr lang="ru-RU" sz="2400" dirty="0" err="1">
                <a:latin typeface="Comic Sans MS" panose="030F0702030302020204" pitchFamily="66" charset="0"/>
              </a:rPr>
              <a:t>вибриозе</a:t>
            </a:r>
            <a:r>
              <a:rPr lang="ru-RU" sz="2400" dirty="0">
                <a:latin typeface="Comic Sans MS" panose="030F0702030302020204" pitchFamily="66" charset="0"/>
              </a:rPr>
              <a:t>, бру­целлезе, инфекционном </a:t>
            </a:r>
            <a:r>
              <a:rPr lang="ru-RU" sz="2400" dirty="0" err="1">
                <a:latin typeface="Comic Sans MS" panose="030F0702030302020204" pitchFamily="66" charset="0"/>
              </a:rPr>
              <a:t>вестибуло</a:t>
            </a:r>
            <a:r>
              <a:rPr lang="ru-RU" sz="2400" dirty="0">
                <a:latin typeface="Comic Sans MS" panose="030F0702030302020204" pitchFamily="66" charset="0"/>
              </a:rPr>
              <a:t>-вагините и некоторых других болезнях, так называемых половых инфекциях и инвазиях. Каждое из этих заболеваний имеет свое, более или менее характерное клиническое проявление. Лечебные и профилактические мероприятия, проводимые при каждом отдельном заболевании, имеют существенные особенности и различия в зависимости от специфики этиологии и патогенеза.</a:t>
            </a:r>
            <a:endParaRPr lang="ru-R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2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40666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Болезни репродуктивных органов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460310"/>
            <a:ext cx="8915400" cy="4450912"/>
          </a:xfrm>
        </p:spPr>
        <p:txBody>
          <a:bodyPr>
            <a:noAutofit/>
          </a:bodyPr>
          <a:lstStyle/>
          <a:p>
            <a:r>
              <a:rPr lang="ru-RU" sz="2400" dirty="0">
                <a:latin typeface="Comic Sans MS" panose="030F0702030302020204" pitchFamily="66" charset="0"/>
              </a:rPr>
              <a:t>Воспалительные процессы гениталий незаразного происхождения вызываются условно патогенными микробами, в том числе патогенными и </a:t>
            </a:r>
            <a:r>
              <a:rPr lang="ru-RU" sz="2400" dirty="0" err="1">
                <a:latin typeface="Comic Sans MS" panose="030F0702030302020204" pitchFamily="66" charset="0"/>
              </a:rPr>
              <a:t>токсигенными</a:t>
            </a:r>
            <a:r>
              <a:rPr lang="ru-RU" sz="2400" dirty="0">
                <a:latin typeface="Comic Sans MS" panose="030F0702030302020204" pitchFamily="66" charset="0"/>
              </a:rPr>
              <a:t> грибами, а также механическими, термическими или хими­ческими воздействиями (например, при грубых манипуляциях в половых органах, при введении в их полость слишком горячих растворов или сильно раздражающих веществ и т. д.). Воспаление может быть обусловлено также аллергическими реакциями, когда в половые пути сенсибилизированной самки поступают носители аллергенов (со спермой).</a:t>
            </a:r>
            <a:endParaRPr lang="ru-R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14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08" y="1378424"/>
            <a:ext cx="7902054" cy="4735773"/>
          </a:xfrm>
        </p:spPr>
      </p:pic>
    </p:spTree>
    <p:extLst>
      <p:ext uri="{BB962C8B-B14F-4D97-AF65-F5344CB8AC3E}">
        <p14:creationId xmlns:p14="http://schemas.microsoft.com/office/powerpoint/2010/main" val="39043419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86075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Болезни репродуктивных органов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10185"/>
            <a:ext cx="8915400" cy="4601037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Comic Sans MS" panose="030F0702030302020204" pitchFamily="66" charset="0"/>
              </a:rPr>
              <a:t>Среди различных видов условно патогенной микрофлоры, вызывающей неспецифическое воспаление </a:t>
            </a:r>
            <a:r>
              <a:rPr lang="ru-RU" sz="2400" dirty="0" smtClean="0">
                <a:latin typeface="Comic Sans MS" panose="030F0702030302020204" pitchFamily="66" charset="0"/>
              </a:rPr>
              <a:t>гениталий, </a:t>
            </a:r>
            <a:r>
              <a:rPr lang="ru-RU" sz="2400" dirty="0">
                <a:latin typeface="Comic Sans MS" panose="030F0702030302020204" pitchFamily="66" charset="0"/>
              </a:rPr>
              <a:t>превалируют такие бактерии, как стрептококки, стафилококки, диплококки, кишечная и синегнойная палочки, </a:t>
            </a:r>
            <a:r>
              <a:rPr lang="ru-RU" sz="2400" dirty="0" err="1">
                <a:latin typeface="Comic Sans MS" panose="030F0702030302020204" pitchFamily="66" charset="0"/>
              </a:rPr>
              <a:t>каринебактерии</a:t>
            </a:r>
            <a:r>
              <a:rPr lang="ru-RU" sz="2400" dirty="0">
                <a:latin typeface="Comic Sans MS" panose="030F0702030302020204" pitchFamily="66" charset="0"/>
              </a:rPr>
              <a:t>, протей и др. Воспаление половых органов вызывают также различные грибы из рода </a:t>
            </a:r>
            <a:r>
              <a:rPr lang="ru-RU" sz="2400" dirty="0" err="1">
                <a:latin typeface="Comic Sans MS" panose="030F0702030302020204" pitchFamily="66" charset="0"/>
              </a:rPr>
              <a:t>аспергиллюс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кандида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мукор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актииомицес</a:t>
            </a:r>
            <a:r>
              <a:rPr lang="ru-RU" sz="2400" dirty="0">
                <a:latin typeface="Comic Sans MS" panose="030F0702030302020204" pitchFamily="66" charset="0"/>
              </a:rPr>
              <a:t> и др. В большинстве случаев заболевание бывает обусловлено микробными ассоциациями, а чаще ассоциациями бактерий и грибов.</a:t>
            </a:r>
            <a:endParaRPr lang="ru-R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52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9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105470"/>
            <a:ext cx="8915400" cy="480575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Comic Sans MS" panose="030F0702030302020204" pitchFamily="66" charset="0"/>
              </a:rPr>
              <a:t>Следует помнить, что защитные силы организма, его устойчивость к инфекции снижаются под влиянием неблагоприятных факторов — при недостаточном или неполноценном кормлении</a:t>
            </a:r>
            <a:r>
              <a:rPr lang="ru-RU" sz="2400" dirty="0" smtClean="0">
                <a:latin typeface="Comic Sans MS" panose="030F0702030302020204" pitchFamily="66" charset="0"/>
              </a:rPr>
              <a:t>, не правильном </a:t>
            </a:r>
            <a:r>
              <a:rPr lang="ru-RU" sz="2400" dirty="0">
                <a:latin typeface="Comic Sans MS" panose="030F0702030302020204" pitchFamily="66" charset="0"/>
              </a:rPr>
              <a:t>содержании коров в темных, душных, сырых помещениях, при отсутствии активного моциона и др. К возникновению воспалительных процессов предрасполагают также внутренние факторы, ослабляющие резистентность организма, — перенесенные заболевания, истощение, замедленная инволюция половых органов после отела и др.</a:t>
            </a:r>
            <a:endParaRPr lang="ru-R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61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Стимуляция охоты при естественной случке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801504"/>
            <a:ext cx="8915400" cy="410971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Comic Sans MS" panose="030F0702030302020204" pitchFamily="66" charset="0"/>
              </a:rPr>
              <a:t>Стимуляция охоты 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>
                <a:latin typeface="Comic Sans MS" panose="030F0702030302020204" pitchFamily="66" charset="0"/>
              </a:rPr>
              <a:t>- искусственное приведение животных в состояние полового возбуждения. Главная цель стимуляции - вызвать половую охоту </a:t>
            </a:r>
            <a:r>
              <a:rPr lang="ru-RU" sz="2400" dirty="0" smtClean="0">
                <a:latin typeface="Comic Sans MS" panose="030F0702030302020204" pitchFamily="66" charset="0"/>
              </a:rPr>
              <a:t>у животного Это </a:t>
            </a:r>
            <a:r>
              <a:rPr lang="ru-RU" sz="2400" dirty="0">
                <a:latin typeface="Comic Sans MS" panose="030F0702030302020204" pitchFamily="66" charset="0"/>
              </a:rPr>
              <a:t>отличает ее от синхронизации, цель которой - провести осеменение группы коров в одно время.</a:t>
            </a:r>
            <a:endParaRPr lang="ru-R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99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4066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Стимуляция охоты 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528549"/>
            <a:ext cx="8915400" cy="5329451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Comic Sans MS" panose="030F0702030302020204" pitchFamily="66" charset="0"/>
              </a:rPr>
              <a:t>Применение </a:t>
            </a:r>
            <a:r>
              <a:rPr lang="ru-RU" sz="2400" dirty="0" err="1">
                <a:latin typeface="Comic Sans MS" panose="030F0702030302020204" pitchFamily="66" charset="0"/>
              </a:rPr>
              <a:t>простагланлина</a:t>
            </a:r>
            <a:r>
              <a:rPr lang="ru-RU" sz="2400" dirty="0">
                <a:latin typeface="Comic Sans MS" panose="030F0702030302020204" pitchFamily="66" charset="0"/>
              </a:rPr>
              <a:t>  в  </a:t>
            </a:r>
            <a:r>
              <a:rPr lang="ru-RU" sz="2400" dirty="0" err="1">
                <a:latin typeface="Comic Sans MS" panose="030F0702030302020204" pitchFamily="66" charset="0"/>
              </a:rPr>
              <a:t>лютеальной</a:t>
            </a:r>
            <a:r>
              <a:rPr lang="ru-RU" sz="2400" dirty="0">
                <a:latin typeface="Comic Sans MS" panose="030F0702030302020204" pitchFamily="66" charset="0"/>
              </a:rPr>
              <a:t> фазе эстрального цикла вызывает рассасывание жёлтого тела и, таким образом, создаёт условия для наступления течки и </a:t>
            </a:r>
            <a:r>
              <a:rPr lang="ru-RU" sz="2400" dirty="0" smtClean="0">
                <a:latin typeface="Comic Sans MS" panose="030F0702030302020204" pitchFamily="66" charset="0"/>
              </a:rPr>
              <a:t>овуляции. </a:t>
            </a:r>
            <a:r>
              <a:rPr lang="ru-RU" sz="2400" dirty="0" err="1" smtClean="0">
                <a:latin typeface="Comic Sans MS" panose="030F0702030302020204" pitchFamily="66" charset="0"/>
              </a:rPr>
              <a:t>эстрофан</a:t>
            </a:r>
            <a:r>
              <a:rPr lang="ru-RU" sz="2400" dirty="0" smtClean="0">
                <a:latin typeface="Comic Sans MS" panose="030F0702030302020204" pitchFamily="66" charset="0"/>
              </a:rPr>
              <a:t>, </a:t>
            </a:r>
            <a:r>
              <a:rPr lang="ru-RU" sz="2400" dirty="0" err="1" smtClean="0">
                <a:latin typeface="Comic Sans MS" panose="030F0702030302020204" pitchFamily="66" charset="0"/>
              </a:rPr>
              <a:t>магэстрофан</a:t>
            </a:r>
            <a:r>
              <a:rPr lang="ru-RU" sz="2400" dirty="0" smtClean="0">
                <a:latin typeface="Comic Sans MS" panose="030F0702030302020204" pitchFamily="66" charset="0"/>
              </a:rPr>
              <a:t> - </a:t>
            </a:r>
            <a:r>
              <a:rPr lang="ru-RU" sz="2400" dirty="0">
                <a:latin typeface="Comic Sans MS" panose="030F0702030302020204" pitchFamily="66" charset="0"/>
              </a:rPr>
              <a:t>д</a:t>
            </a:r>
            <a:r>
              <a:rPr lang="ru-RU" sz="2400" dirty="0" smtClean="0">
                <a:latin typeface="Comic Sans MS" panose="030F0702030302020204" pitchFamily="66" charset="0"/>
              </a:rPr>
              <a:t>ействующим </a:t>
            </a:r>
            <a:r>
              <a:rPr lang="ru-RU" sz="2400" dirty="0">
                <a:latin typeface="Comic Sans MS" panose="030F0702030302020204" pitchFamily="66" charset="0"/>
              </a:rPr>
              <a:t>веществом </a:t>
            </a:r>
            <a:r>
              <a:rPr lang="ru-RU" sz="2400" dirty="0" smtClean="0">
                <a:latin typeface="Comic Sans MS" panose="030F0702030302020204" pitchFamily="66" charset="0"/>
              </a:rPr>
              <a:t>препаратов </a:t>
            </a:r>
            <a:r>
              <a:rPr lang="ru-RU" sz="2400" dirty="0">
                <a:latin typeface="Comic Sans MS" panose="030F0702030302020204" pitchFamily="66" charset="0"/>
              </a:rPr>
              <a:t>является </a:t>
            </a:r>
            <a:r>
              <a:rPr lang="ru-RU" sz="2400" dirty="0" err="1">
                <a:latin typeface="Comic Sans MS" panose="030F0702030302020204" pitchFamily="66" charset="0"/>
              </a:rPr>
              <a:t>клопростенол</a:t>
            </a:r>
            <a:r>
              <a:rPr lang="ru-RU" sz="2400" dirty="0">
                <a:latin typeface="Comic Sans MS" panose="030F0702030302020204" pitchFamily="66" charset="0"/>
              </a:rPr>
              <a:t> - синтетический гормон простагландина nfF2a. Он оказывает </a:t>
            </a:r>
            <a:r>
              <a:rPr lang="ru-RU" sz="2400" dirty="0" err="1">
                <a:latin typeface="Comic Sans MS" panose="030F0702030302020204" pitchFamily="66" charset="0"/>
              </a:rPr>
              <a:t>лютеолитическое</a:t>
            </a:r>
            <a:r>
              <a:rPr lang="ru-RU" sz="2400" dirty="0">
                <a:latin typeface="Comic Sans MS" panose="030F0702030302020204" pitchFamily="66" charset="0"/>
              </a:rPr>
              <a:t> действие на жёлтое тело яичников, снимает тормозящее действие прогестерона на гипоталамо-гипофизарный комплекс, способствует росту фолликулов в яичниках и, как следствие этого, увеличению уровня эстрогенов в крови, проявлению охоты и последующей овуляции созревших фолликулов</a:t>
            </a:r>
            <a:r>
              <a:rPr lang="ru-RU" sz="2400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ru-RU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59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5431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Стимуляция охоты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78424"/>
            <a:ext cx="8915400" cy="453279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</a:rPr>
              <a:t>Кормовой прогестерон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в </a:t>
            </a:r>
            <a:r>
              <a:rPr lang="ru-RU" sz="2400" dirty="0">
                <a:latin typeface="Comic Sans MS" panose="030F0702030302020204" pitchFamily="66" charset="0"/>
              </a:rPr>
              <a:t>овуляторную фазу, уровень гормона начинает расти. Когда на яичнике лопается фолликул и из него выходит яйцеклетка, наступает лютеиновая фаза. Лопнувший фолликул превращается в желтое тело и начинает вырабатывать «гормон беременности».</a:t>
            </a:r>
          </a:p>
          <a:p>
            <a:r>
              <a:rPr lang="ru-RU" sz="2400" dirty="0">
                <a:latin typeface="Comic Sans MS" panose="030F0702030302020204" pitchFamily="66" charset="0"/>
              </a:rPr>
              <a:t>В этот период происходит</a:t>
            </a:r>
            <a:r>
              <a:rPr lang="ru-RU" sz="2400" b="1" dirty="0">
                <a:latin typeface="Comic Sans MS" panose="030F0702030302020204" pitchFamily="66" charset="0"/>
              </a:rPr>
              <a:t> повышение прогестерона</a:t>
            </a:r>
            <a:r>
              <a:rPr lang="ru-RU" sz="2400" dirty="0">
                <a:latin typeface="Comic Sans MS" panose="030F0702030302020204" pitchFamily="66" charset="0"/>
              </a:rPr>
              <a:t> в крови, что является нормой для здорового </a:t>
            </a:r>
            <a:r>
              <a:rPr lang="ru-RU" sz="2400" dirty="0" smtClean="0">
                <a:latin typeface="Comic Sans MS" panose="030F0702030302020204" pitchFamily="66" charset="0"/>
              </a:rPr>
              <a:t>организма</a:t>
            </a:r>
            <a:r>
              <a:rPr lang="ru-RU" sz="2400" dirty="0">
                <a:latin typeface="Comic Sans MS" panose="030F0702030302020204" pitchFamily="66" charset="0"/>
              </a:rPr>
              <a:t>. Высокий уровень этого гормона — это сигнал для организма, что нужно готовиться к беременности.</a:t>
            </a:r>
            <a:br>
              <a:rPr lang="ru-RU" sz="2400" dirty="0">
                <a:latin typeface="Comic Sans MS" panose="030F0702030302020204" pitchFamily="66" charset="0"/>
              </a:rPr>
            </a:br>
            <a:endParaRPr lang="ru-R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7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Гонавет</a:t>
            </a:r>
            <a:r>
              <a:rPr lang="ru-RU" dirty="0" smtClean="0"/>
              <a:t> </a:t>
            </a:r>
            <a:r>
              <a:rPr lang="ru-RU" dirty="0" err="1" smtClean="0"/>
              <a:t>вейкс</a:t>
            </a:r>
            <a:endParaRPr lang="ru-RU" dirty="0" smtClean="0"/>
          </a:p>
          <a:p>
            <a:r>
              <a:rPr lang="ru-RU" dirty="0" smtClean="0"/>
              <a:t>Быки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614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994" y="514929"/>
            <a:ext cx="8598090" cy="6104236"/>
          </a:xfrm>
        </p:spPr>
      </p:pic>
    </p:spTree>
    <p:extLst>
      <p:ext uri="{BB962C8B-B14F-4D97-AF65-F5344CB8AC3E}">
        <p14:creationId xmlns:p14="http://schemas.microsoft.com/office/powerpoint/2010/main" val="2139629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Аборты 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69" y="1323833"/>
            <a:ext cx="7724633" cy="5114636"/>
          </a:xfrm>
        </p:spPr>
      </p:pic>
    </p:spTree>
    <p:extLst>
      <p:ext uri="{BB962C8B-B14F-4D97-AF65-F5344CB8AC3E}">
        <p14:creationId xmlns:p14="http://schemas.microsoft.com/office/powerpoint/2010/main" val="134688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А</a:t>
            </a:r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борты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29" y="1241946"/>
            <a:ext cx="7506269" cy="4694830"/>
          </a:xfrm>
        </p:spPr>
      </p:pic>
    </p:spTree>
    <p:extLst>
      <p:ext uri="{BB962C8B-B14F-4D97-AF65-F5344CB8AC3E}">
        <p14:creationId xmlns:p14="http://schemas.microsoft.com/office/powerpoint/2010/main" val="370728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64776"/>
            <a:ext cx="8915400" cy="454644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Comic Sans MS" panose="030F0702030302020204" pitchFamily="66" charset="0"/>
              </a:rPr>
              <a:t>Скудное и неполноценное кормление ремонтных телок тормозит развитие у них половых органов. Осеменение таких животных становится возможным лишь с запозданием против физиологических сроков на 6— 12 месяцев. Это снижает эффективность хозяйственного использования животных. Если и после наступления стельности кормление телок не улучшается, то это ведет к прекращению их роста, недоразвитию молочной железы. Первый отел обычно проходит при низкой живой массе и плохой упитанности, и поэтому возможны осложнения, которые приводят к возникновению атрофических процессов в матке и яичниках. В результате более 50% первотелок остаются яловыми.</a:t>
            </a:r>
            <a:endParaRPr lang="ru-RU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35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6349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Сложные роды 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651379"/>
            <a:ext cx="8915400" cy="425984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Comic Sans MS" panose="030F0702030302020204" pitchFamily="66" charset="0"/>
              </a:rPr>
              <a:t>Причиной является не соотношение размера матери с плодом</a:t>
            </a:r>
          </a:p>
          <a:p>
            <a:r>
              <a:rPr lang="ru-RU" sz="2800" dirty="0" smtClean="0">
                <a:latin typeface="Comic Sans MS" panose="030F0702030302020204" pitchFamily="66" charset="0"/>
              </a:rPr>
              <a:t> </a:t>
            </a:r>
            <a:r>
              <a:rPr lang="ru-RU" sz="2000" u="sng" dirty="0">
                <a:hlinkClick r:id="rId2"/>
              </a:rPr>
              <a:t>http://www.youtube.com/watch?v=nvCaMIzlBUg</a:t>
            </a:r>
            <a:endParaRPr lang="ru-RU" sz="2000" dirty="0"/>
          </a:p>
          <a:p>
            <a:endParaRPr lang="ru-RU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94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1666</TotalTime>
  <Words>2528</Words>
  <Application>Microsoft Office PowerPoint</Application>
  <PresentationFormat>Широкоэкранный</PresentationFormat>
  <Paragraphs>123</Paragraphs>
  <Slides>59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5" baseType="lpstr">
      <vt:lpstr>Arial</vt:lpstr>
      <vt:lpstr>Calibri</vt:lpstr>
      <vt:lpstr>Century Gothic</vt:lpstr>
      <vt:lpstr>Comic Sans MS</vt:lpstr>
      <vt:lpstr>Wingdings 3</vt:lpstr>
      <vt:lpstr>Легкий дым</vt:lpstr>
      <vt:lpstr>Подготовка животных к осеме…….</vt:lpstr>
      <vt:lpstr>!!!</vt:lpstr>
      <vt:lpstr>Подготовка телок к осеменению</vt:lpstr>
      <vt:lpstr>Если телки осеменяются раньше, то это может привести к:</vt:lpstr>
      <vt:lpstr>Аборты </vt:lpstr>
      <vt:lpstr>Аборты </vt:lpstr>
      <vt:lpstr>Аборты</vt:lpstr>
      <vt:lpstr>Презентация PowerPoint</vt:lpstr>
      <vt:lpstr>Сложные роды </vt:lpstr>
      <vt:lpstr>Позднее осеменение телок приводит к:</vt:lpstr>
      <vt:lpstr>Увеличение процента оплодотворения </vt:lpstr>
      <vt:lpstr>Содержание животных</vt:lpstr>
      <vt:lpstr>Содержание животных </vt:lpstr>
      <vt:lpstr>Презентация PowerPoint</vt:lpstr>
      <vt:lpstr>Презентация PowerPoint</vt:lpstr>
      <vt:lpstr>Презентация PowerPoint</vt:lpstr>
      <vt:lpstr>Кормление животных</vt:lpstr>
      <vt:lpstr>Кормление животных</vt:lpstr>
      <vt:lpstr>Кормление животных</vt:lpstr>
      <vt:lpstr>Количество быков для естественной случки </vt:lpstr>
      <vt:lpstr>Факторы влияющие на снижение процента оплодотворения. Яловость</vt:lpstr>
      <vt:lpstr>Презентация PowerPoint</vt:lpstr>
      <vt:lpstr>Энергия </vt:lpstr>
      <vt:lpstr>Протеин </vt:lpstr>
      <vt:lpstr>Кальций, фосфор, Витамин D</vt:lpstr>
      <vt:lpstr>Соль </vt:lpstr>
      <vt:lpstr>Медь </vt:lpstr>
      <vt:lpstr>Кобальт </vt:lpstr>
      <vt:lpstr>Марганец</vt:lpstr>
      <vt:lpstr>Цинк</vt:lpstr>
      <vt:lpstr>Йод</vt:lpstr>
      <vt:lpstr>Витамин А, каротин  </vt:lpstr>
      <vt:lpstr>Презентация PowerPoint</vt:lpstr>
      <vt:lpstr>Презентация PowerPoint</vt:lpstr>
      <vt:lpstr>Презентация PowerPoint</vt:lpstr>
      <vt:lpstr>Витамин Е</vt:lpstr>
      <vt:lpstr>Презентация PowerPoint</vt:lpstr>
      <vt:lpstr>Презентация PowerPoint</vt:lpstr>
      <vt:lpstr>Презентация PowerPoint</vt:lpstr>
      <vt:lpstr>Аномалии половых органов </vt:lpstr>
      <vt:lpstr>Фримартизм </vt:lpstr>
      <vt:lpstr>Инфантилизм</vt:lpstr>
      <vt:lpstr>Гермафродитизм</vt:lpstr>
      <vt:lpstr>Другие аномалии развития половых органов</vt:lpstr>
      <vt:lpstr>Возрастные изменения </vt:lpstr>
      <vt:lpstr>Иммунные факторы </vt:lpstr>
      <vt:lpstr>Иммунные факторы</vt:lpstr>
      <vt:lpstr>Иммунные факторы </vt:lpstr>
      <vt:lpstr>Болезни репродуктивных органов</vt:lpstr>
      <vt:lpstr>Болезни репродуктивных органов</vt:lpstr>
      <vt:lpstr>Болезни репродуктивных органов</vt:lpstr>
      <vt:lpstr>Презентация PowerPoint</vt:lpstr>
      <vt:lpstr>Болезни репродуктивных органов</vt:lpstr>
      <vt:lpstr>Презентация PowerPoint</vt:lpstr>
      <vt:lpstr>Стимуляция охоты при естественной случке</vt:lpstr>
      <vt:lpstr>Стимуляция охоты </vt:lpstr>
      <vt:lpstr>Стимуляция охоты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животных к осеменению</dc:title>
  <dc:creator>Янис</dc:creator>
  <cp:lastModifiedBy>Янис</cp:lastModifiedBy>
  <cp:revision>29</cp:revision>
  <dcterms:created xsi:type="dcterms:W3CDTF">2014-11-10T17:38:18Z</dcterms:created>
  <dcterms:modified xsi:type="dcterms:W3CDTF">2014-11-11T21:24:50Z</dcterms:modified>
</cp:coreProperties>
</file>